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1214cc26e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1214cc26e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c80a026d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c80a026d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122489ce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122489ce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122489ce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122489ce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122489c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122489c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122489ce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122489ce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c80a026d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c80a026d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122489c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122489c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c80a026d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c80a026d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c80a026d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c80a026d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c8022b5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c8022b5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c80a026d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c80a026d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c80a026d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3c80a026d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3c80a026d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3c80a026d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c80a026d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3c80a026d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c80a026d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3c80a026d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1214cc26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1214cc26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c80a026d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3c80a026d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c80a026d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3c80a026d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c80a026d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c80a026d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c80a026d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3c80a026d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1214cc26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1214cc26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c80a026d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c80a026d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c80a026d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c80a026d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c80a026d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3c80a026d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3c80a026d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3c80a026d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c80a026d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3c80a026d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c80a026d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c80a026d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3c80a026d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3c80a026d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c80a026d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c80a026d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c80a026d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3c80a026d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c80a026d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3c80a026d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1214cc26e_1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21214cc26e_1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c80a026d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c80a026d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c80a026d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c80a026d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c80a026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c80a026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1214cc2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1214cc2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c80a026d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c80a026d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30425"/>
            <a:ext cx="8520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Online Library Management System</a:t>
            </a:r>
            <a:endParaRPr b="1" sz="4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78575"/>
            <a:ext cx="85206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CSCE 5430.004 - Software Engineering</a:t>
            </a:r>
            <a:endParaRPr b="1"/>
          </a:p>
        </p:txBody>
      </p:sp>
      <p:sp>
        <p:nvSpPr>
          <p:cNvPr id="56" name="Google Shape;56;p13"/>
          <p:cNvSpPr txBox="1"/>
          <p:nvPr/>
        </p:nvSpPr>
        <p:spPr>
          <a:xfrm>
            <a:off x="1395925" y="1099500"/>
            <a:ext cx="65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Final Project Presentation on</a:t>
            </a:r>
            <a:endParaRPr b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33"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 sz="3133"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-4619" l="0" r="0" t="4620"/>
          <a:stretch/>
        </p:blipFill>
        <p:spPr>
          <a:xfrm>
            <a:off x="798300" y="1375575"/>
            <a:ext cx="3495926" cy="33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025" y="1375575"/>
            <a:ext cx="3675451" cy="2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Scope</a:t>
            </a:r>
            <a:endParaRPr b="1"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➢ As all manual work is now computerized and also system categorizes the book by itself, Librarian no longer needs the knowledge of genres of all books. Hence, workload is decreased.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➢ All educational institutions can make use of this system to manage their books and it’s transactions.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➢ This project can be further extended by adding the facility for students to reserve a book in advance.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UML Diagrams (1)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/>
              <a:t>Class Diagram</a:t>
            </a:r>
            <a:endParaRPr b="1" sz="1400"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75" y="1636525"/>
            <a:ext cx="8128324" cy="30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UML Diagrams (2)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/>
              <a:t>Handle Book</a:t>
            </a:r>
            <a:endParaRPr b="1" sz="1400"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600" y="1694325"/>
            <a:ext cx="52323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UML Diagrams (3)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/>
              <a:t>Search Book</a:t>
            </a:r>
            <a:endParaRPr b="1" sz="1400"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14310" l="12497" r="12263" t="17864"/>
          <a:stretch/>
        </p:blipFill>
        <p:spPr>
          <a:xfrm>
            <a:off x="1537825" y="1623225"/>
            <a:ext cx="5858349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UML Diagrams (4)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/>
              <a:t>Issue Book</a:t>
            </a:r>
            <a:endParaRPr b="1" sz="1400"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b="9960" l="12340" r="13983" t="9061"/>
          <a:stretch/>
        </p:blipFill>
        <p:spPr>
          <a:xfrm>
            <a:off x="1849150" y="1614325"/>
            <a:ext cx="5231917" cy="32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UML Diagrams (5)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/>
              <a:t>Use Case Diagram - Success case</a:t>
            </a:r>
            <a:endParaRPr b="1" sz="1400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675" y="1541875"/>
            <a:ext cx="5587276" cy="32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UML Diagrams (6)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/>
              <a:t>Use Case Diagram - Error case</a:t>
            </a:r>
            <a:endParaRPr b="1" sz="1400"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800" y="1541875"/>
            <a:ext cx="5862474" cy="34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Implementation</a:t>
            </a:r>
            <a:endParaRPr b="1"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core modules of our project implementation are as follows: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➢ Admin Module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➢ Student Module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➢ Manage Books Module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➢ Expiry Date Calculation Module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➢ Fine Calculation Module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➢ Search Module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➢ Voice based search module with the help of python Speech Recognition library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➢ Web Scraping Module done with the help of Python Beautiful Soup library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(1)</a:t>
            </a:r>
            <a:endParaRPr b="1"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Home Page</a:t>
            </a:r>
            <a:endParaRPr sz="140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2375"/>
            <a:ext cx="4419600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150" y="1672375"/>
            <a:ext cx="43104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Team Name: Penguins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Team Members:</a:t>
            </a:r>
            <a:endParaRPr b="1" sz="2000"/>
          </a:p>
          <a:p>
            <a:pPr indent="-3302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Ashraf Syed - 11618668</a:t>
            </a:r>
            <a:endParaRPr sz="16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Padmini Kuchukulla - 11605145</a:t>
            </a:r>
            <a:endParaRPr sz="16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Abhijith Reddy Mandagiri - 11603247</a:t>
            </a:r>
            <a:endParaRPr sz="16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Deepna Thalanki - 11644830</a:t>
            </a:r>
            <a:endParaRPr sz="16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Raghu Vamsi Kondapalli - 11663360</a:t>
            </a:r>
            <a:endParaRPr sz="16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Vamsi Venkat Manepalli - 11656561</a:t>
            </a:r>
            <a:endParaRPr sz="1600"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Sai Vishwak Jadala - 11673439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(2)</a:t>
            </a:r>
            <a:endParaRPr b="1"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Admin</a:t>
            </a:r>
            <a:r>
              <a:rPr lang="en-GB" sz="1400"/>
              <a:t> Page</a:t>
            </a:r>
            <a:endParaRPr sz="1400"/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 b="31511" l="0" r="0" t="0"/>
          <a:stretch/>
        </p:blipFill>
        <p:spPr>
          <a:xfrm>
            <a:off x="1678875" y="1882550"/>
            <a:ext cx="5943600" cy="24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(3)</a:t>
            </a:r>
            <a:endParaRPr b="1"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Admin Signup</a:t>
            </a:r>
            <a:r>
              <a:rPr lang="en-GB" sz="1400"/>
              <a:t> Page</a:t>
            </a:r>
            <a:endParaRPr sz="1400"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2375"/>
            <a:ext cx="4376351" cy="31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72375"/>
            <a:ext cx="4376351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(4)</a:t>
            </a:r>
            <a:endParaRPr b="1"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52475"/>
            <a:ext cx="85206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Admin Login Page</a:t>
            </a:r>
            <a:endParaRPr sz="1400"/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0" t="19781"/>
          <a:stretch/>
        </p:blipFill>
        <p:spPr>
          <a:xfrm>
            <a:off x="152400" y="1672375"/>
            <a:ext cx="4267201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 rotWithShape="1">
          <a:blip r:embed="rId4">
            <a:alphaModFix/>
          </a:blip>
          <a:srcRect b="11386" l="0" r="0" t="0"/>
          <a:stretch/>
        </p:blipFill>
        <p:spPr>
          <a:xfrm>
            <a:off x="4572000" y="1672375"/>
            <a:ext cx="44196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(5)</a:t>
            </a:r>
            <a:endParaRPr b="1"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101550" y="1161300"/>
            <a:ext cx="8889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Admin Functionalities</a:t>
            </a:r>
            <a:endParaRPr sz="1400"/>
          </a:p>
        </p:txBody>
      </p:sp>
      <p:pic>
        <p:nvPicPr>
          <p:cNvPr id="204" name="Google Shape;204;p35"/>
          <p:cNvPicPr preferRelativeResize="0"/>
          <p:nvPr/>
        </p:nvPicPr>
        <p:blipFill rotWithShape="1">
          <a:blip r:embed="rId3">
            <a:alphaModFix/>
          </a:blip>
          <a:srcRect b="17857" l="0" r="0" t="0"/>
          <a:stretch/>
        </p:blipFill>
        <p:spPr>
          <a:xfrm>
            <a:off x="152400" y="1672375"/>
            <a:ext cx="4267201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 rotWithShape="1">
          <a:blip r:embed="rId4">
            <a:alphaModFix/>
          </a:blip>
          <a:srcRect b="4571" l="0" r="0" t="0"/>
          <a:stretch/>
        </p:blipFill>
        <p:spPr>
          <a:xfrm>
            <a:off x="4572000" y="1672375"/>
            <a:ext cx="44196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(6)</a:t>
            </a:r>
            <a:endParaRPr b="1"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101550" y="1161300"/>
            <a:ext cx="8889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Admin Functionalities</a:t>
            </a:r>
            <a:endParaRPr sz="1400"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 b="42092" l="0" r="0" t="0"/>
          <a:stretch/>
        </p:blipFill>
        <p:spPr>
          <a:xfrm>
            <a:off x="152400" y="1703100"/>
            <a:ext cx="4267201" cy="27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 rotWithShape="1">
          <a:blip r:embed="rId4">
            <a:alphaModFix/>
          </a:blip>
          <a:srcRect b="13344" l="0" r="0" t="0"/>
          <a:stretch/>
        </p:blipFill>
        <p:spPr>
          <a:xfrm>
            <a:off x="4572000" y="1703100"/>
            <a:ext cx="4419600" cy="26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(7)</a:t>
            </a:r>
            <a:endParaRPr b="1"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101550" y="1161300"/>
            <a:ext cx="8889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Admin Functionalities</a:t>
            </a:r>
            <a:endParaRPr sz="1400"/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b="12249" l="0" r="0" t="0"/>
          <a:stretch/>
        </p:blipFill>
        <p:spPr>
          <a:xfrm>
            <a:off x="152400" y="1703100"/>
            <a:ext cx="4267201" cy="26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 rotWithShape="1">
          <a:blip r:embed="rId4">
            <a:alphaModFix/>
          </a:blip>
          <a:srcRect b="28119" l="0" r="0" t="0"/>
          <a:stretch/>
        </p:blipFill>
        <p:spPr>
          <a:xfrm>
            <a:off x="4572000" y="1703100"/>
            <a:ext cx="4419600" cy="26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(8)</a:t>
            </a:r>
            <a:endParaRPr b="1"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101550" y="1161300"/>
            <a:ext cx="8889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Admin Functionalities</a:t>
            </a:r>
            <a:endParaRPr sz="1400"/>
          </a:p>
        </p:txBody>
      </p:sp>
      <p:pic>
        <p:nvPicPr>
          <p:cNvPr id="228" name="Google Shape;228;p38"/>
          <p:cNvPicPr preferRelativeResize="0"/>
          <p:nvPr/>
        </p:nvPicPr>
        <p:blipFill rotWithShape="1">
          <a:blip r:embed="rId3">
            <a:alphaModFix/>
          </a:blip>
          <a:srcRect b="15275" l="0" r="0" t="0"/>
          <a:stretch/>
        </p:blipFill>
        <p:spPr>
          <a:xfrm>
            <a:off x="152400" y="1703100"/>
            <a:ext cx="4267201" cy="32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 rotWithShape="1">
          <a:blip r:embed="rId4">
            <a:alphaModFix/>
          </a:blip>
          <a:srcRect b="41748" l="0" r="0" t="0"/>
          <a:stretch/>
        </p:blipFill>
        <p:spPr>
          <a:xfrm>
            <a:off x="4572000" y="1703100"/>
            <a:ext cx="4419600" cy="3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(9)</a:t>
            </a:r>
            <a:endParaRPr b="1"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101550" y="1161300"/>
            <a:ext cx="8889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Admin Functionalities</a:t>
            </a:r>
            <a:endParaRPr sz="1400"/>
          </a:p>
        </p:txBody>
      </p:sp>
      <p:pic>
        <p:nvPicPr>
          <p:cNvPr id="236" name="Google Shape;236;p39"/>
          <p:cNvPicPr preferRelativeResize="0"/>
          <p:nvPr/>
        </p:nvPicPr>
        <p:blipFill rotWithShape="1">
          <a:blip r:embed="rId3">
            <a:alphaModFix/>
          </a:blip>
          <a:srcRect b="32519" l="0" r="0" t="0"/>
          <a:stretch/>
        </p:blipFill>
        <p:spPr>
          <a:xfrm>
            <a:off x="152400" y="1703100"/>
            <a:ext cx="4267201" cy="27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 rotWithShape="1">
          <a:blip r:embed="rId4">
            <a:alphaModFix/>
          </a:blip>
          <a:srcRect b="33510" l="0" r="0" t="0"/>
          <a:stretch/>
        </p:blipFill>
        <p:spPr>
          <a:xfrm>
            <a:off x="4572000" y="1703100"/>
            <a:ext cx="4419600" cy="27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(10)</a:t>
            </a:r>
            <a:endParaRPr b="1"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101550" y="1161300"/>
            <a:ext cx="8889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Student Page</a:t>
            </a:r>
            <a:endParaRPr sz="1400"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975" y="1630425"/>
            <a:ext cx="5943600" cy="27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(11)</a:t>
            </a:r>
            <a:endParaRPr b="1"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101550" y="1161300"/>
            <a:ext cx="8889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Student Signup Page</a:t>
            </a:r>
            <a:endParaRPr sz="1400"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03100"/>
            <a:ext cx="4267201" cy="31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03100"/>
            <a:ext cx="4419600" cy="31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phases:</a:t>
            </a:r>
            <a:endParaRPr b="1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19275"/>
            <a:ext cx="8520600" cy="3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Deliverable 1 – Proposal</a:t>
            </a:r>
            <a:endParaRPr b="1"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Arrangement and Needs Gathering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Define the project's goals and scope, then do market research to find prospective rivals and user demands.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Deliverable 2 – Requirements Specifications</a:t>
            </a:r>
            <a:endParaRPr b="1"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System Architecture and Design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Create the database schema and the overall system architecture.</a:t>
            </a:r>
            <a:endParaRPr>
              <a:solidFill>
                <a:schemeClr val="dk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Determine any possible hazards or difficulties, then create mitigation methods.</a:t>
            </a:r>
            <a:endParaRPr>
              <a:solidFill>
                <a:schemeClr val="dk1"/>
              </a:solidFill>
            </a:endParaRPr>
          </a:p>
          <a:p>
            <a:pPr indent="0" lvl="0" marL="0" marR="1447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Deliverable 3 – Project Phase 1</a:t>
            </a:r>
            <a:endParaRPr b="1">
              <a:solidFill>
                <a:schemeClr val="dk1"/>
              </a:solidFill>
            </a:endParaRPr>
          </a:p>
          <a:p>
            <a:pPr indent="-317182" lvl="0" marL="457200" marR="14478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Construction and testing</a:t>
            </a:r>
            <a:endParaRPr>
              <a:solidFill>
                <a:schemeClr val="dk1"/>
              </a:solidFill>
            </a:endParaRPr>
          </a:p>
          <a:p>
            <a:pPr indent="-317182" lvl="0" marL="457200" marR="144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Utilize an agile and iterative development process to create the software.</a:t>
            </a:r>
            <a:endParaRPr>
              <a:solidFill>
                <a:schemeClr val="dk1"/>
              </a:solidFill>
            </a:endParaRPr>
          </a:p>
          <a:p>
            <a:pPr indent="-317182" lvl="0" marL="457200" marR="144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>
                <a:solidFill>
                  <a:schemeClr val="dk1"/>
                </a:solidFill>
              </a:rPr>
              <a:t>Testing should be done at every stage of development to guarantee functionality and quality</a:t>
            </a:r>
            <a:endParaRPr>
              <a:solidFill>
                <a:schemeClr val="dk1"/>
              </a:solidFill>
            </a:endParaRPr>
          </a:p>
          <a:p>
            <a:pPr indent="0" lvl="0" marL="0" marR="14478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(12)</a:t>
            </a:r>
            <a:endParaRPr b="1"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101550" y="1161300"/>
            <a:ext cx="8889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Student Signup Page</a:t>
            </a:r>
            <a:endParaRPr sz="1400"/>
          </a:p>
        </p:txBody>
      </p:sp>
      <p:pic>
        <p:nvPicPr>
          <p:cNvPr id="259" name="Google Shape;259;p42"/>
          <p:cNvPicPr preferRelativeResize="0"/>
          <p:nvPr/>
        </p:nvPicPr>
        <p:blipFill rotWithShape="1">
          <a:blip r:embed="rId3">
            <a:alphaModFix/>
          </a:blip>
          <a:srcRect b="5347" l="0" r="0" t="0"/>
          <a:stretch/>
        </p:blipFill>
        <p:spPr>
          <a:xfrm>
            <a:off x="152400" y="1703100"/>
            <a:ext cx="4267201" cy="31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2"/>
          <p:cNvPicPr preferRelativeResize="0"/>
          <p:nvPr/>
        </p:nvPicPr>
        <p:blipFill rotWithShape="1">
          <a:blip r:embed="rId4">
            <a:alphaModFix/>
          </a:blip>
          <a:srcRect b="5482" l="0" r="0" t="0"/>
          <a:stretch/>
        </p:blipFill>
        <p:spPr>
          <a:xfrm>
            <a:off x="4572000" y="1703100"/>
            <a:ext cx="4419600" cy="31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(13)</a:t>
            </a:r>
            <a:endParaRPr b="1"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101550" y="1161300"/>
            <a:ext cx="8889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Student Login and Functionalities</a:t>
            </a:r>
            <a:endParaRPr sz="1400"/>
          </a:p>
        </p:txBody>
      </p:sp>
      <p:pic>
        <p:nvPicPr>
          <p:cNvPr id="267" name="Google Shape;267;p43"/>
          <p:cNvPicPr preferRelativeResize="0"/>
          <p:nvPr/>
        </p:nvPicPr>
        <p:blipFill rotWithShape="1">
          <a:blip r:embed="rId3">
            <a:alphaModFix/>
          </a:blip>
          <a:srcRect b="11323" l="0" r="0" t="0"/>
          <a:stretch/>
        </p:blipFill>
        <p:spPr>
          <a:xfrm>
            <a:off x="152400" y="1703100"/>
            <a:ext cx="4267201" cy="31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4">
            <a:alphaModFix/>
          </a:blip>
          <a:srcRect b="22390" l="0" r="0" t="0"/>
          <a:stretch/>
        </p:blipFill>
        <p:spPr>
          <a:xfrm>
            <a:off x="4572000" y="1703100"/>
            <a:ext cx="4419600" cy="31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User Manual (14)</a:t>
            </a:r>
            <a:endParaRPr b="1"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101550" y="1161300"/>
            <a:ext cx="88899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Student Functionalities</a:t>
            </a:r>
            <a:endParaRPr sz="1400"/>
          </a:p>
        </p:txBody>
      </p:sp>
      <p:pic>
        <p:nvPicPr>
          <p:cNvPr id="275" name="Google Shape;275;p44"/>
          <p:cNvPicPr preferRelativeResize="0"/>
          <p:nvPr/>
        </p:nvPicPr>
        <p:blipFill rotWithShape="1">
          <a:blip r:embed="rId3">
            <a:alphaModFix/>
          </a:blip>
          <a:srcRect b="33523" l="0" r="0" t="0"/>
          <a:stretch/>
        </p:blipFill>
        <p:spPr>
          <a:xfrm>
            <a:off x="152400" y="1703100"/>
            <a:ext cx="4267201" cy="28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 rotWithShape="1">
          <a:blip r:embed="rId4">
            <a:alphaModFix/>
          </a:blip>
          <a:srcRect b="24613" l="0" r="0" t="0"/>
          <a:stretch/>
        </p:blipFill>
        <p:spPr>
          <a:xfrm>
            <a:off x="4572000" y="1703100"/>
            <a:ext cx="4419600" cy="27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Testing &amp; Results (1)</a:t>
            </a:r>
            <a:endParaRPr b="1"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4200475"/>
            <a:ext cx="85206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The </a:t>
            </a:r>
            <a:r>
              <a:rPr lang="en-GB" sz="1400"/>
              <a:t>above</a:t>
            </a:r>
            <a:r>
              <a:rPr lang="en-GB" sz="1400"/>
              <a:t> </a:t>
            </a:r>
            <a:r>
              <a:rPr lang="en-GB" sz="1400"/>
              <a:t>images</a:t>
            </a:r>
            <a:r>
              <a:rPr lang="en-GB" sz="1400"/>
              <a:t> demonstrate the </a:t>
            </a:r>
            <a:r>
              <a:rPr lang="en-GB" sz="1400"/>
              <a:t>system</a:t>
            </a:r>
            <a:r>
              <a:rPr lang="en-GB" sz="1400"/>
              <a:t> testing for </a:t>
            </a:r>
            <a:r>
              <a:rPr lang="en-GB" sz="1400"/>
              <a:t>the</a:t>
            </a:r>
            <a:r>
              <a:rPr lang="en-GB" sz="1400"/>
              <a:t> login page forms of both </a:t>
            </a:r>
            <a:r>
              <a:rPr lang="en-GB" sz="1400"/>
              <a:t>the</a:t>
            </a:r>
            <a:r>
              <a:rPr lang="en-GB" sz="1400"/>
              <a:t> </a:t>
            </a:r>
            <a:r>
              <a:rPr lang="en-GB" sz="1400"/>
              <a:t>student and admin.</a:t>
            </a:r>
            <a:r>
              <a:rPr lang="en-GB" sz="1400"/>
              <a:t>  </a:t>
            </a:r>
            <a:endParaRPr sz="1400"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6098"/>
            <a:ext cx="3632050" cy="20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025" y="1317112"/>
            <a:ext cx="3806203" cy="21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Testing &amp; Results (2)</a:t>
            </a:r>
            <a:endParaRPr b="1"/>
          </a:p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623400" y="4304150"/>
            <a:ext cx="85206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The above </a:t>
            </a:r>
            <a:r>
              <a:rPr lang="en-GB" sz="1400"/>
              <a:t>image</a:t>
            </a:r>
            <a:r>
              <a:rPr lang="en-GB" sz="1400"/>
              <a:t> represents the output for </a:t>
            </a:r>
            <a:r>
              <a:rPr lang="en-GB" sz="1400"/>
              <a:t>the</a:t>
            </a:r>
            <a:r>
              <a:rPr lang="en-GB" sz="1400"/>
              <a:t> unit test cases we </a:t>
            </a:r>
            <a:r>
              <a:rPr lang="en-GB" sz="1400"/>
              <a:t>have</a:t>
            </a:r>
            <a:r>
              <a:rPr lang="en-GB" sz="1400"/>
              <a:t> run for the project.</a:t>
            </a:r>
            <a:endParaRPr sz="1400"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850" y="1634500"/>
            <a:ext cx="5802599" cy="20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Feedback from peer reviews</a:t>
            </a:r>
            <a:endParaRPr b="1"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311700" y="1152475"/>
            <a:ext cx="8520600" cy="3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Front end webpage </a:t>
            </a:r>
            <a:r>
              <a:rPr lang="en-GB" sz="1500"/>
              <a:t>improvement</a:t>
            </a:r>
            <a:r>
              <a:rPr lang="en-GB" sz="1500"/>
              <a:t> for </a:t>
            </a:r>
            <a:r>
              <a:rPr lang="en-GB" sz="1500"/>
              <a:t>simple</a:t>
            </a:r>
            <a:r>
              <a:rPr lang="en-GB" sz="1500"/>
              <a:t> UI - by </a:t>
            </a:r>
            <a:r>
              <a:rPr lang="en-GB" sz="1500"/>
              <a:t>separating</a:t>
            </a:r>
            <a:r>
              <a:rPr lang="en-GB" sz="1500"/>
              <a:t> the Admin and User Views.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Backend table optimisation - Normalization of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a</a:t>
            </a:r>
            <a:r>
              <a:rPr lang="en-GB" sz="1500"/>
              <a:t>ccounts_book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a</a:t>
            </a:r>
            <a:r>
              <a:rPr lang="en-GB" sz="1500"/>
              <a:t>ccounts_issuedbook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accounts_studentextra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Adding </a:t>
            </a:r>
            <a:r>
              <a:rPr lang="en-GB" sz="1500"/>
              <a:t>alerts</a:t>
            </a:r>
            <a:r>
              <a:rPr lang="en-GB" sz="1500"/>
              <a:t> for the queries runned and for user interactions for the actions performed to notify the user.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Generic library organization : Suggested to make the project generic for public use and potentially take it to market for business.  </a:t>
            </a:r>
            <a:endParaRPr sz="15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Code Inspection results</a:t>
            </a:r>
            <a:endParaRPr b="1"/>
          </a:p>
        </p:txBody>
      </p:sp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311700" y="1152475"/>
            <a:ext cx="8520600" cy="3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Notification acknowledgement for any form submission.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Code </a:t>
            </a:r>
            <a:r>
              <a:rPr lang="en-GB" sz="1500"/>
              <a:t>redundancy</a:t>
            </a:r>
            <a:r>
              <a:rPr lang="en-GB" sz="1500"/>
              <a:t> reduced as per similar UI components used.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Section retrieval was implemented for more efficient database transactions.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Categorization : They had suggested to implement categorization/ segregation of books as per branches or respective genres for ease of access to the user.</a:t>
            </a:r>
            <a:endParaRPr sz="1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Limitations faced during Project</a:t>
            </a:r>
            <a:endParaRPr b="1"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11700" y="1152475"/>
            <a:ext cx="8520600" cy="3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Version mismatch for various API components implemented in the project.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Had to </a:t>
            </a:r>
            <a:r>
              <a:rPr lang="en-GB" sz="1500"/>
              <a:t>overcome</a:t>
            </a:r>
            <a:r>
              <a:rPr lang="en-GB" sz="1500"/>
              <a:t> database connectivity and communication gap with for the database and the backend.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UI </a:t>
            </a:r>
            <a:r>
              <a:rPr lang="en-GB" sz="1500"/>
              <a:t>components</a:t>
            </a:r>
            <a:r>
              <a:rPr lang="en-GB" sz="1500"/>
              <a:t> </a:t>
            </a:r>
            <a:r>
              <a:rPr lang="en-GB" sz="1500"/>
              <a:t>positioning</a:t>
            </a:r>
            <a:r>
              <a:rPr lang="en-GB" sz="1500"/>
              <a:t> </a:t>
            </a:r>
            <a:r>
              <a:rPr lang="en-GB" sz="1500"/>
              <a:t>and</a:t>
            </a:r>
            <a:r>
              <a:rPr lang="en-GB" sz="1500"/>
              <a:t> visual appearance was tough to implement.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GB" sz="1500"/>
              <a:t>Github access and implementing code features from respective branches of team members to merge to the main branch without losing previous works. </a:t>
            </a:r>
            <a:endParaRPr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Conclusion</a:t>
            </a:r>
            <a:endParaRPr b="1"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● The Library management system process is computerized to reduce human errors and to increase the efficiency.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● The main focus of this project is to lessen human efforts.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● The maintenance of the record is made efficient, as all the record is stored in the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access databases through which data can be retrieved easily.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● Portable and flexible for further enhancement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445025"/>
            <a:ext cx="8520600" cy="3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0" y="445025"/>
            <a:ext cx="8698051" cy="39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phases :</a:t>
            </a:r>
            <a:endParaRPr b="1"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7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14478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Deliverable 4 </a:t>
            </a:r>
            <a:r>
              <a:rPr b="1" lang="en-GB" sz="1600">
                <a:solidFill>
                  <a:schemeClr val="dk1"/>
                </a:solidFill>
                <a:highlight>
                  <a:srgbClr val="FFFFFF"/>
                </a:highlight>
              </a:rPr>
              <a:t>– Project Phase 2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marR="14478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Release and Deployment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marR="144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Install the system in a live environment.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marR="144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To find any problems, carry out a soft launch with a limited set of users.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marR="144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Make any updates or bug fixes required.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4478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highlight>
                  <a:srgbClr val="FFFFFF"/>
                </a:highlight>
              </a:rPr>
              <a:t>Deliverable 5 – project phase 3 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marR="14478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Preservation and Assistance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marR="144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Provide regular support and upkeep to ensure the system is functioning and up to date by keeping an eye on system performance and addressing any issues that may emerge.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marR="144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Obtain user feedback to pinpoint areas that could be improved.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marR="144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Based on user requirements and new technological developments, plan future updates or additions.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Responsibilities</a:t>
            </a:r>
            <a:endParaRPr b="1"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Each Team Member’s Responsibilities:</a:t>
            </a:r>
            <a:endParaRPr b="1" sz="2000"/>
          </a:p>
          <a:p>
            <a:pPr indent="-3098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650"/>
              <a:t>Ashraf Syed - Oversaw project planning, coordination, and code implementation and execution.</a:t>
            </a:r>
            <a:endParaRPr sz="1650"/>
          </a:p>
          <a:p>
            <a:pPr indent="-309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650"/>
              <a:t>Padmini Kuchukulla - Analyzed user requirements and developed system specifications and interfaces for the user.</a:t>
            </a:r>
            <a:endParaRPr sz="1650"/>
          </a:p>
          <a:p>
            <a:pPr indent="-309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650"/>
              <a:t>Abhijith Reddy Mandagiri - Created user interface and experience design.</a:t>
            </a:r>
            <a:endParaRPr sz="1650"/>
          </a:p>
          <a:p>
            <a:pPr indent="-309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650"/>
              <a:t>Deepna Thalanki - Worked on the communication between frontend and backend</a:t>
            </a:r>
            <a:endParaRPr sz="1650"/>
          </a:p>
          <a:p>
            <a:pPr indent="-309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650"/>
              <a:t>Raghu Vamsi Kondapalli - Developed the server-side of the web application</a:t>
            </a:r>
            <a:endParaRPr sz="1650"/>
          </a:p>
          <a:p>
            <a:pPr indent="-309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650"/>
              <a:t>Vamsi Venkat Manepalli - Designed and maintained the database and the tables used by the web application.</a:t>
            </a:r>
            <a:endParaRPr sz="1650"/>
          </a:p>
          <a:p>
            <a:pPr indent="-309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650"/>
              <a:t>Sai Vishwak Jadala - Performed system testing and unit testing on the project for easy user experience. </a:t>
            </a:r>
            <a:endParaRPr sz="16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Abstract</a:t>
            </a:r>
            <a:endParaRPr b="1"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This is a web-based online system, developed for computerizing all library activities.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The system mainly focuses on basic library operations, such as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○ Add new book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○ Automatic categorization of book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○ Search book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○ Issue book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○ Return book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○ Check the availability of book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Developed with the help of Django framework and postgreSQL database.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Introduction</a:t>
            </a:r>
            <a:endParaRPr b="1"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➢ It is basically updating manual library system into an internet based application.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➢ It assists both student and staff of library in borrowing and supervising the books, respectively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➢ This system is developed to help the students as well as staff of library to maintain the library in the best way possible and also reduce the human efforts.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Plan</a:t>
            </a:r>
            <a:endParaRPr b="1"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1176" r="0" t="0"/>
          <a:stretch/>
        </p:blipFill>
        <p:spPr>
          <a:xfrm>
            <a:off x="311700" y="1152475"/>
            <a:ext cx="8389400" cy="36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Objectives</a:t>
            </a:r>
            <a:endParaRPr b="1"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➢ Distinct product users based on their roles and permissions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○ Admin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○ Student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➢ Authentication of users at their login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➢ Provide interface to add or issue books and view registered students for staff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➢ Status page for students to view the books borrowed by them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➢ Facility to search books based on voice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➢ Automatic categorization of books in genres based on title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